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4"/>
  </p:handoutMasterIdLst>
  <p:sldIdLst>
    <p:sldId id="312" r:id="rId2"/>
    <p:sldId id="554" r:id="rId3"/>
    <p:sldId id="540" r:id="rId4"/>
    <p:sldId id="541" r:id="rId5"/>
    <p:sldId id="551" r:id="rId6"/>
    <p:sldId id="546" r:id="rId7"/>
    <p:sldId id="545" r:id="rId8"/>
    <p:sldId id="547" r:id="rId9"/>
    <p:sldId id="436" r:id="rId10"/>
    <p:sldId id="432" r:id="rId11"/>
    <p:sldId id="549" r:id="rId12"/>
    <p:sldId id="550" r:id="rId13"/>
    <p:sldId id="552" r:id="rId14"/>
    <p:sldId id="515" r:id="rId15"/>
    <p:sldId id="555" r:id="rId16"/>
    <p:sldId id="557" r:id="rId17"/>
    <p:sldId id="562" r:id="rId18"/>
    <p:sldId id="571" r:id="rId19"/>
    <p:sldId id="526" r:id="rId20"/>
    <p:sldId id="516" r:id="rId21"/>
    <p:sldId id="517" r:id="rId22"/>
    <p:sldId id="518" r:id="rId23"/>
    <p:sldId id="521" r:id="rId24"/>
    <p:sldId id="264" r:id="rId25"/>
    <p:sldId id="260" r:id="rId26"/>
    <p:sldId id="575" r:id="rId27"/>
    <p:sldId id="536" r:id="rId28"/>
    <p:sldId id="570" r:id="rId29"/>
    <p:sldId id="565" r:id="rId30"/>
    <p:sldId id="567" r:id="rId31"/>
    <p:sldId id="458" r:id="rId32"/>
    <p:sldId id="440" r:id="rId33"/>
    <p:sldId id="442" r:id="rId34"/>
    <p:sldId id="459" r:id="rId35"/>
    <p:sldId id="568" r:id="rId36"/>
    <p:sldId id="527" r:id="rId37"/>
    <p:sldId id="553" r:id="rId38"/>
    <p:sldId id="560" r:id="rId39"/>
    <p:sldId id="298" r:id="rId40"/>
    <p:sldId id="535" r:id="rId41"/>
    <p:sldId id="451" r:id="rId42"/>
    <p:sldId id="429" r:id="rId43"/>
    <p:sldId id="529" r:id="rId44"/>
    <p:sldId id="537" r:id="rId45"/>
    <p:sldId id="528" r:id="rId46"/>
    <p:sldId id="282" r:id="rId47"/>
    <p:sldId id="277" r:id="rId48"/>
    <p:sldId id="483" r:id="rId49"/>
    <p:sldId id="538" r:id="rId50"/>
    <p:sldId id="486" r:id="rId51"/>
    <p:sldId id="574" r:id="rId52"/>
    <p:sldId id="573" r:id="rId53"/>
  </p:sldIdLst>
  <p:sldSz cx="9144000" cy="6858000" type="screen4x3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 Foreman" initials="PF" lastIdx="1" clrIdx="0">
    <p:extLst>
      <p:ext uri="{19B8F6BF-5375-455C-9EA6-DF929625EA0E}">
        <p15:presenceInfo xmlns:p15="http://schemas.microsoft.com/office/powerpoint/2012/main" userId="554787c10a05f08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06" autoAdjust="0"/>
    <p:restoredTop sz="86689" autoAdjust="0"/>
  </p:normalViewPr>
  <p:slideViewPr>
    <p:cSldViewPr>
      <p:cViewPr varScale="1">
        <p:scale>
          <a:sx n="90" d="100"/>
          <a:sy n="90" d="100"/>
        </p:scale>
        <p:origin x="816" y="6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C274FED2-C229-4B73-AF7F-2C946EAC09F8}" type="datetimeFigureOut">
              <a:rPr lang="en-AU" smtClean="0"/>
              <a:t>9/07/2019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4EFB0DEB-CD2D-48FD-A808-97B08D175DC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8359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0271-D6F4-476B-9373-34F12E566D63}" type="datetimeFigureOut">
              <a:rPr lang="en-AU" smtClean="0"/>
              <a:t>9/07/2019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5E71-1C7E-4972-9C37-74341575ACB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25192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0271-D6F4-476B-9373-34F12E566D63}" type="datetimeFigureOut">
              <a:rPr lang="en-AU" smtClean="0"/>
              <a:t>9/07/2019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5E71-1C7E-4972-9C37-74341575ACB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47345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0271-D6F4-476B-9373-34F12E566D63}" type="datetimeFigureOut">
              <a:rPr lang="en-AU" smtClean="0"/>
              <a:t>9/07/2019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5E71-1C7E-4972-9C37-74341575ACB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3169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0271-D6F4-476B-9373-34F12E566D63}" type="datetimeFigureOut">
              <a:rPr lang="en-AU" smtClean="0"/>
              <a:t>9/07/2019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5E71-1C7E-4972-9C37-74341575ACB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4776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0271-D6F4-476B-9373-34F12E566D63}" type="datetimeFigureOut">
              <a:rPr lang="en-AU" smtClean="0"/>
              <a:t>9/07/2019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5E71-1C7E-4972-9C37-74341575ACB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53235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0271-D6F4-476B-9373-34F12E566D63}" type="datetimeFigureOut">
              <a:rPr lang="en-AU" smtClean="0"/>
              <a:t>9/07/2019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5E71-1C7E-4972-9C37-74341575ACB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10082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0271-D6F4-476B-9373-34F12E566D63}" type="datetimeFigureOut">
              <a:rPr lang="en-AU" smtClean="0"/>
              <a:t>9/07/2019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5E71-1C7E-4972-9C37-74341575ACB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59865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0271-D6F4-476B-9373-34F12E566D63}" type="datetimeFigureOut">
              <a:rPr lang="en-AU" smtClean="0"/>
              <a:t>9/07/2019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5E71-1C7E-4972-9C37-74341575ACB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96129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0271-D6F4-476B-9373-34F12E566D63}" type="datetimeFigureOut">
              <a:rPr lang="en-AU" smtClean="0"/>
              <a:t>9/07/2019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5E71-1C7E-4972-9C37-74341575ACB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68102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0271-D6F4-476B-9373-34F12E566D63}" type="datetimeFigureOut">
              <a:rPr lang="en-AU" smtClean="0"/>
              <a:t>9/07/2019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5E71-1C7E-4972-9C37-74341575ACB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8458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40271-D6F4-476B-9373-34F12E566D63}" type="datetimeFigureOut">
              <a:rPr lang="en-AU" smtClean="0"/>
              <a:t>9/07/2019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5E71-1C7E-4972-9C37-74341575ACB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8477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4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40271-D6F4-476B-9373-34F12E566D63}" type="datetimeFigureOut">
              <a:rPr lang="en-AU" smtClean="0"/>
              <a:t>9/07/2019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65E71-1C7E-4972-9C37-74341575ACB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91432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07257" y="660400"/>
            <a:ext cx="7537151" cy="4280768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b="1" dirty="0">
              <a:solidFill>
                <a:srgbClr val="FF0000"/>
              </a:solidFill>
              <a:latin typeface="Arial Narrow" pitchFamily="34" charset="0"/>
            </a:endParaRPr>
          </a:p>
          <a:p>
            <a:r>
              <a:rPr lang="en-US" sz="4800" b="1" dirty="0">
                <a:solidFill>
                  <a:srgbClr val="FF0000"/>
                </a:solidFill>
                <a:latin typeface="Arial Narrow" pitchFamily="34" charset="0"/>
              </a:rPr>
              <a:t>Functional dynamics, stability and resilience in temperate grassy ecosystems </a:t>
            </a:r>
          </a:p>
          <a:p>
            <a:r>
              <a:rPr lang="en-US" sz="3600" b="1" dirty="0">
                <a:solidFill>
                  <a:srgbClr val="FF0000"/>
                </a:solidFill>
                <a:latin typeface="Arial Narrow" pitchFamily="34" charset="0"/>
              </a:rPr>
              <a:t>and the role of fire in restoration</a:t>
            </a:r>
            <a:endParaRPr lang="en-AU" sz="36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5458747"/>
            <a:ext cx="3131840" cy="13846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345A3F-2F09-487C-A18B-8F7E6601B3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51290"/>
            <a:ext cx="3131840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15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82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17756885-599A-4223-83D0-D6DEFF9582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882"/>
            <a:ext cx="9144000" cy="647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1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5F56CE45-197D-4C37-AE4C-308EEBD4A4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882"/>
            <a:ext cx="9144000" cy="647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79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49706FB-46A8-4A85-8B19-06874C1E55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882"/>
            <a:ext cx="9144000" cy="64702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1457CF-5F66-405A-B9FF-DF0D11DFD4C8}"/>
              </a:ext>
            </a:extLst>
          </p:cNvPr>
          <p:cNvSpPr/>
          <p:nvPr/>
        </p:nvSpPr>
        <p:spPr>
          <a:xfrm>
            <a:off x="2447764" y="4149080"/>
            <a:ext cx="424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dirty="0" err="1"/>
              <a:t>Themeda</a:t>
            </a:r>
            <a:r>
              <a:rPr lang="en-AU" sz="2400" dirty="0"/>
              <a:t> dominated grasslands of high rainfall regions – similar to VVP grasslands</a:t>
            </a:r>
          </a:p>
        </p:txBody>
      </p:sp>
    </p:spTree>
    <p:extLst>
      <p:ext uri="{BB962C8B-B14F-4D97-AF65-F5344CB8AC3E}">
        <p14:creationId xmlns:p14="http://schemas.microsoft.com/office/powerpoint/2010/main" val="417303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553904-72DB-4B7F-8620-2A492FA184FC}"/>
              </a:ext>
            </a:extLst>
          </p:cNvPr>
          <p:cNvSpPr/>
          <p:nvPr/>
        </p:nvSpPr>
        <p:spPr>
          <a:xfrm>
            <a:off x="179512" y="188640"/>
            <a:ext cx="856895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/>
              <a:t>Disturbance, Aboriginal Management and Ecological Dynamics:</a:t>
            </a:r>
          </a:p>
          <a:p>
            <a:endParaRPr lang="en-AU" dirty="0"/>
          </a:p>
          <a:p>
            <a:r>
              <a:rPr lang="en-US" b="1" dirty="0"/>
              <a:t>Edward </a:t>
            </a:r>
            <a:r>
              <a:rPr lang="en-US" b="1" dirty="0" err="1"/>
              <a:t>Curr</a:t>
            </a:r>
            <a:r>
              <a:rPr lang="en-US" b="1" dirty="0"/>
              <a:t>, </a:t>
            </a:r>
            <a:r>
              <a:rPr lang="en-US" dirty="0"/>
              <a:t>in July 1841, </a:t>
            </a:r>
            <a:r>
              <a:rPr lang="en-US" u="sng" dirty="0"/>
              <a:t>east of Rochester </a:t>
            </a:r>
            <a:r>
              <a:rPr lang="en-US" dirty="0"/>
              <a:t>(</a:t>
            </a:r>
            <a:r>
              <a:rPr lang="en-US" dirty="0" err="1"/>
              <a:t>Colbinabbin</a:t>
            </a:r>
            <a:r>
              <a:rPr lang="en-US" dirty="0"/>
              <a:t> plains) (</a:t>
            </a:r>
            <a:r>
              <a:rPr lang="en-US" dirty="0" err="1"/>
              <a:t>Curr</a:t>
            </a:r>
            <a:r>
              <a:rPr lang="en-US" dirty="0"/>
              <a:t> 1965): </a:t>
            </a:r>
          </a:p>
          <a:p>
            <a:r>
              <a:rPr lang="en-US" dirty="0"/>
              <a:t>“</a:t>
            </a:r>
            <a:r>
              <a:rPr lang="en-US" i="1" dirty="0"/>
              <a:t>the grass, though at the distance it presented the appearance of a sward, consisted of </a:t>
            </a:r>
            <a:r>
              <a:rPr lang="en-US" i="1" u="sng" dirty="0"/>
              <a:t>sparsely scattered tussocks </a:t>
            </a:r>
            <a:r>
              <a:rPr lang="en-US" i="1" dirty="0"/>
              <a:t>of the finest descriptions; the wire grass, however, largely predominating over the kangaroo grass. As it was then winter, </a:t>
            </a:r>
            <a:r>
              <a:rPr lang="en-US" i="1" u="sng" dirty="0"/>
              <a:t>the interstices were filled with luxuriant herbage</a:t>
            </a:r>
            <a:r>
              <a:rPr lang="en-US" i="1" dirty="0"/>
              <a:t>; the yam generally, and in some cases the </a:t>
            </a:r>
            <a:r>
              <a:rPr lang="en-US" i="1" dirty="0" err="1"/>
              <a:t>myrnong</a:t>
            </a:r>
            <a:r>
              <a:rPr lang="en-US" i="1" dirty="0"/>
              <a:t> or native carrot. Inferior grasses and weeds - [are] now unfortunately abundant</a:t>
            </a:r>
            <a:r>
              <a:rPr lang="en-US" dirty="0"/>
              <a:t>.”</a:t>
            </a:r>
          </a:p>
          <a:p>
            <a:endParaRPr lang="en-AU" dirty="0"/>
          </a:p>
          <a:p>
            <a:r>
              <a:rPr lang="en-US" b="1" dirty="0"/>
              <a:t>Edward </a:t>
            </a:r>
            <a:r>
              <a:rPr lang="en-US" b="1" dirty="0" err="1"/>
              <a:t>Curr</a:t>
            </a:r>
            <a:r>
              <a:rPr lang="en-US" b="1" dirty="0"/>
              <a:t>, </a:t>
            </a:r>
            <a:r>
              <a:rPr lang="en-US" dirty="0"/>
              <a:t>1840’s (</a:t>
            </a:r>
            <a:r>
              <a:rPr lang="en-US" dirty="0" err="1"/>
              <a:t>Curr</a:t>
            </a:r>
            <a:r>
              <a:rPr lang="en-US" dirty="0"/>
              <a:t> 1965):</a:t>
            </a:r>
          </a:p>
          <a:p>
            <a:r>
              <a:rPr lang="en-US" dirty="0"/>
              <a:t>“</a:t>
            </a:r>
            <a:r>
              <a:rPr lang="en-US" i="1" dirty="0"/>
              <a:t>I have noticed not only that crops now grow where formerly they would not, and </a:t>
            </a:r>
            <a:r>
              <a:rPr lang="en-US" i="1" u="sng" dirty="0"/>
              <a:t>that grass is more plentiful</a:t>
            </a:r>
            <a:r>
              <a:rPr lang="en-US" i="1" dirty="0"/>
              <a:t>, but that one begins to of late miss on our clayey plains the calcined and barren appearance of thirty years ago [writing in 1870’s to 1880’s], the result no doubt of the </a:t>
            </a:r>
            <a:r>
              <a:rPr lang="en-US" i="1" u="sng" dirty="0"/>
              <a:t>grass being feed off by stock, instead of being periodically burnt</a:t>
            </a:r>
            <a:r>
              <a:rPr lang="en-US" i="1" dirty="0"/>
              <a:t>, as it used to be... Gradually the tussocks got feed down by sheep and cattle, they stooled out; and the seed got trampled into the ground around them, and in the absence of bush-fires grew, so that a sward more or less close resulted, such as we see at present. </a:t>
            </a:r>
            <a:r>
              <a:rPr lang="en-US" i="1" u="sng" dirty="0"/>
              <a:t>Constant feeding has cultivated this propensity, and year by year the grass is more inclined to stool</a:t>
            </a:r>
            <a:r>
              <a:rPr lang="en-US" dirty="0"/>
              <a:t>.”</a:t>
            </a:r>
          </a:p>
          <a:p>
            <a:endParaRPr lang="en-US" dirty="0"/>
          </a:p>
          <a:p>
            <a:r>
              <a:rPr lang="en-US" b="1" dirty="0"/>
              <a:t>William Taylor 1843-46 </a:t>
            </a:r>
            <a:r>
              <a:rPr lang="en-US" dirty="0"/>
              <a:t>(Bride 1969):</a:t>
            </a:r>
          </a:p>
          <a:p>
            <a:r>
              <a:rPr lang="en-US" dirty="0"/>
              <a:t>“</a:t>
            </a:r>
            <a:r>
              <a:rPr lang="en-US" i="1" dirty="0"/>
              <a:t>The country </a:t>
            </a:r>
            <a:r>
              <a:rPr lang="en-US" dirty="0"/>
              <a:t>[at least in the </a:t>
            </a:r>
            <a:r>
              <a:rPr lang="en-US" dirty="0" err="1"/>
              <a:t>Longerenong</a:t>
            </a:r>
            <a:r>
              <a:rPr lang="en-US" dirty="0"/>
              <a:t> district]. . . </a:t>
            </a:r>
            <a:r>
              <a:rPr lang="en-US" i="1" dirty="0"/>
              <a:t>was, when </a:t>
            </a:r>
            <a:r>
              <a:rPr lang="en-US" dirty="0"/>
              <a:t>[first] </a:t>
            </a:r>
            <a:r>
              <a:rPr lang="en-US" i="1" dirty="0"/>
              <a:t>occupied, poor</a:t>
            </a:r>
          </a:p>
          <a:p>
            <a:r>
              <a:rPr lang="en-US" i="1" dirty="0"/>
              <a:t>and </a:t>
            </a:r>
            <a:r>
              <a:rPr lang="en-US" i="1" u="sng" dirty="0"/>
              <a:t>thinly grassed</a:t>
            </a:r>
            <a:r>
              <a:rPr lang="en-US" i="1" dirty="0"/>
              <a:t>. Since it has been stocked with sheep, the grass has improved so much</a:t>
            </a:r>
          </a:p>
          <a:p>
            <a:r>
              <a:rPr lang="en-US" i="1" dirty="0"/>
              <a:t>that I am sure it will now fatten more than double the number it could have done at first</a:t>
            </a:r>
            <a:r>
              <a:rPr lang="en-US" dirty="0"/>
              <a:t>.”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13856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 standing on a dry grass field&#10;&#10;Description automatically generated">
            <a:extLst>
              <a:ext uri="{FF2B5EF4-FFF2-40B4-BE49-F238E27FC236}">
                <a16:creationId xmlns:a16="http://schemas.microsoft.com/office/drawing/2014/main" id="{AE30504A-A1D0-4031-80FC-C65A73DA7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35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355659-249B-4D94-B93F-0CC19728A1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3443393"/>
            <a:ext cx="1974895" cy="284623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56589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green field&#10;&#10;Description automatically generated">
            <a:extLst>
              <a:ext uri="{FF2B5EF4-FFF2-40B4-BE49-F238E27FC236}">
                <a16:creationId xmlns:a16="http://schemas.microsoft.com/office/drawing/2014/main" id="{F7C68F95-CE6D-42FE-97D7-184BEFC196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A close up of a purple flower in a field&#10;&#10;Description automatically generated">
            <a:extLst>
              <a:ext uri="{FF2B5EF4-FFF2-40B4-BE49-F238E27FC236}">
                <a16:creationId xmlns:a16="http://schemas.microsoft.com/office/drawing/2014/main" id="{D5328B63-1EFD-4445-AEE4-497EECF3F8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960687"/>
            <a:ext cx="1862826" cy="248376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1" name="Picture 10" descr="A close up of a plant&#10;&#10;Description automatically generated">
            <a:extLst>
              <a:ext uri="{FF2B5EF4-FFF2-40B4-BE49-F238E27FC236}">
                <a16:creationId xmlns:a16="http://schemas.microsoft.com/office/drawing/2014/main" id="{BA2DE3FE-FA73-4BC5-8E08-DD052C1FAE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3573016"/>
            <a:ext cx="1862826" cy="248376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3" name="Picture 12" descr="A yellow flower in the grass&#10;&#10;Description automatically generated">
            <a:extLst>
              <a:ext uri="{FF2B5EF4-FFF2-40B4-BE49-F238E27FC236}">
                <a16:creationId xmlns:a16="http://schemas.microsoft.com/office/drawing/2014/main" id="{19A02138-4FED-46F9-AD9D-B24246912A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645" y="4185345"/>
            <a:ext cx="1862827" cy="248376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2F671F-5ED1-4FA5-952B-C6CFA4D10097}"/>
              </a:ext>
            </a:extLst>
          </p:cNvPr>
          <p:cNvSpPr txBox="1"/>
          <p:nvPr/>
        </p:nvSpPr>
        <p:spPr>
          <a:xfrm>
            <a:off x="5945427" y="5518175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Murchison Golf Course - Spring</a:t>
            </a:r>
          </a:p>
        </p:txBody>
      </p:sp>
    </p:spTree>
    <p:extLst>
      <p:ext uri="{BB962C8B-B14F-4D97-AF65-F5344CB8AC3E}">
        <p14:creationId xmlns:p14="http://schemas.microsoft.com/office/powerpoint/2010/main" val="3011038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423B4B-6936-4893-8F48-22EE81A08F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17B90B-5D08-40E1-B4A3-64A8F264987D}"/>
              </a:ext>
            </a:extLst>
          </p:cNvPr>
          <p:cNvSpPr txBox="1"/>
          <p:nvPr/>
        </p:nvSpPr>
        <p:spPr>
          <a:xfrm>
            <a:off x="5652120" y="5518175"/>
            <a:ext cx="32456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Murchison Golf Course - Summer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32372D-2304-4E34-AB15-C1581CFA9FE2}"/>
              </a:ext>
            </a:extLst>
          </p:cNvPr>
          <p:cNvSpPr txBox="1"/>
          <p:nvPr/>
        </p:nvSpPr>
        <p:spPr>
          <a:xfrm>
            <a:off x="3053998" y="908720"/>
            <a:ext cx="60900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bg1"/>
                </a:solidFill>
              </a:rPr>
              <a:t>Even best remnants modified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bg1"/>
                </a:solidFill>
              </a:rPr>
              <a:t>Native grasses more abundant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bg1"/>
                </a:solidFill>
              </a:rPr>
              <a:t>Native forbs absent or less abundant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bg1"/>
                </a:solidFill>
              </a:rPr>
              <a:t>Flora and fauna extinctions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bg1"/>
                </a:solidFill>
              </a:rPr>
              <a:t>Exotic plants (esp. grasses) prolific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bg1"/>
                </a:solidFill>
              </a:rPr>
              <a:t>Grazing and cultivation replaced regular burning</a:t>
            </a:r>
          </a:p>
        </p:txBody>
      </p:sp>
    </p:spTree>
    <p:extLst>
      <p:ext uri="{BB962C8B-B14F-4D97-AF65-F5344CB8AC3E}">
        <p14:creationId xmlns:p14="http://schemas.microsoft.com/office/powerpoint/2010/main" val="386476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C0562-7681-4810-9B84-62C632BFF0DE}"/>
              </a:ext>
            </a:extLst>
          </p:cNvPr>
          <p:cNvSpPr txBox="1">
            <a:spLocks/>
          </p:cNvSpPr>
          <p:nvPr/>
        </p:nvSpPr>
        <p:spPr>
          <a:xfrm>
            <a:off x="707257" y="660400"/>
            <a:ext cx="7537151" cy="3416672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b="1" dirty="0">
              <a:solidFill>
                <a:srgbClr val="FF0000"/>
              </a:solidFill>
              <a:latin typeface="Arial Narrow" pitchFamily="34" charset="0"/>
            </a:endParaRPr>
          </a:p>
          <a:p>
            <a:r>
              <a:rPr lang="en-AU" sz="4800" b="1" dirty="0">
                <a:solidFill>
                  <a:srgbClr val="FF0000"/>
                </a:solidFill>
                <a:latin typeface="Arial Narrow" pitchFamily="34" charset="0"/>
              </a:rPr>
              <a:t>Current system – dominated by grass and functionally unstable</a:t>
            </a:r>
            <a:endParaRPr lang="en-AU" sz="32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441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C0562-7681-4810-9B84-62C632BFF0DE}"/>
              </a:ext>
            </a:extLst>
          </p:cNvPr>
          <p:cNvSpPr txBox="1">
            <a:spLocks/>
          </p:cNvSpPr>
          <p:nvPr/>
        </p:nvSpPr>
        <p:spPr>
          <a:xfrm>
            <a:off x="707257" y="660400"/>
            <a:ext cx="7537151" cy="3416672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b="1" dirty="0">
              <a:solidFill>
                <a:srgbClr val="FF0000"/>
              </a:solidFill>
              <a:latin typeface="Arial Narrow" pitchFamily="34" charset="0"/>
            </a:endParaRPr>
          </a:p>
          <a:p>
            <a:r>
              <a:rPr lang="en-US" sz="4800" b="1" dirty="0">
                <a:solidFill>
                  <a:srgbClr val="FF0000"/>
                </a:solidFill>
                <a:latin typeface="Arial Narrow" pitchFamily="34" charset="0"/>
              </a:rPr>
              <a:t>Original condition – system greatly modified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58AB05-39EE-4BE3-83FB-FDE37B9BB52D}"/>
              </a:ext>
            </a:extLst>
          </p:cNvPr>
          <p:cNvSpPr/>
          <p:nvPr/>
        </p:nvSpPr>
        <p:spPr>
          <a:xfrm>
            <a:off x="707256" y="4509120"/>
            <a:ext cx="7537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Current system – dominated by grass and functionally unstable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Can fire play a role in restoration of grassy ecosystems?</a:t>
            </a:r>
          </a:p>
        </p:txBody>
      </p:sp>
    </p:spTree>
    <p:extLst>
      <p:ext uri="{BB962C8B-B14F-4D97-AF65-F5344CB8AC3E}">
        <p14:creationId xmlns:p14="http://schemas.microsoft.com/office/powerpoint/2010/main" val="48923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EB91A7-DB08-4CA9-8C45-AE65E62C8E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463" b="6500"/>
          <a:stretch/>
        </p:blipFill>
        <p:spPr>
          <a:xfrm>
            <a:off x="35989" y="764704"/>
            <a:ext cx="9072021" cy="41541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C5EB89-B287-4514-AD4F-5E070D24817A}"/>
              </a:ext>
            </a:extLst>
          </p:cNvPr>
          <p:cNvSpPr/>
          <p:nvPr/>
        </p:nvSpPr>
        <p:spPr>
          <a:xfrm>
            <a:off x="323528" y="118373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Breakdown of the NPG flora into Lifeform categories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577004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320BE8-AAD1-430B-A71B-B11F4E9FDF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1661" y="0"/>
            <a:ext cx="4900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53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72EBEC-9AA2-4034-873B-9E32267FD93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18372"/>
            <a:ext cx="8208912" cy="5974923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03AFE9-86BB-46B8-851D-11A8CE88F37B}"/>
              </a:ext>
            </a:extLst>
          </p:cNvPr>
          <p:cNvSpPr/>
          <p:nvPr/>
        </p:nvSpPr>
        <p:spPr>
          <a:xfrm>
            <a:off x="-108520" y="609329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Better quality grasslands; </a:t>
            </a:r>
          </a:p>
          <a:p>
            <a:pPr algn="ctr"/>
            <a:r>
              <a:rPr lang="en-US" b="1" dirty="0"/>
              <a:t>Widespread &amp; more typical grasslands have &lt; indigenous and &gt; exotic plants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5C886F-AD9B-42B6-BD97-6BFB82D8FACF}"/>
              </a:ext>
            </a:extLst>
          </p:cNvPr>
          <p:cNvSpPr/>
          <p:nvPr/>
        </p:nvSpPr>
        <p:spPr>
          <a:xfrm>
            <a:off x="5004048" y="2060848"/>
            <a:ext cx="4031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Exotic annual grasses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Annual forbs (exotic and native)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Perennial forbs (mostly native)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Perennial grasses (mostly native)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D7E744B-7153-43D1-9530-3D59767A463F}"/>
              </a:ext>
            </a:extLst>
          </p:cNvPr>
          <p:cNvSpPr/>
          <p:nvPr/>
        </p:nvSpPr>
        <p:spPr>
          <a:xfrm>
            <a:off x="1835696" y="1052736"/>
            <a:ext cx="3168352" cy="1224135"/>
          </a:xfrm>
          <a:prstGeom prst="ellipse">
            <a:avLst/>
          </a:prstGeom>
          <a:noFill/>
          <a:ln w="25400">
            <a:solidFill>
              <a:schemeClr val="accent1">
                <a:shade val="50000"/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5AA41EB-44EE-4DA7-A9E5-11B72C0BCD17}"/>
              </a:ext>
            </a:extLst>
          </p:cNvPr>
          <p:cNvSpPr/>
          <p:nvPr/>
        </p:nvSpPr>
        <p:spPr>
          <a:xfrm>
            <a:off x="1331640" y="3573015"/>
            <a:ext cx="7056784" cy="1224135"/>
          </a:xfrm>
          <a:prstGeom prst="ellipse">
            <a:avLst/>
          </a:prstGeom>
          <a:noFill/>
          <a:ln w="25400">
            <a:solidFill>
              <a:schemeClr val="accent1">
                <a:shade val="50000"/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991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F8F07C-B427-4DDB-B4BE-86AB5937E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96"/>
            <a:ext cx="9152360" cy="4286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B8BB93-A580-4261-A757-648B34F06E88}"/>
              </a:ext>
            </a:extLst>
          </p:cNvPr>
          <p:cNvSpPr/>
          <p:nvPr/>
        </p:nvSpPr>
        <p:spPr>
          <a:xfrm>
            <a:off x="258448" y="4313659"/>
            <a:ext cx="86271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Golf Ball index (~Biomass) </a:t>
            </a:r>
            <a:r>
              <a:rPr lang="en-US" dirty="0"/>
              <a:t>– Notice the significant and rapid reductions in GB scores following floods in 2010/11 (no recovery until 2016 – short lived) and later in 2016/17 (quicker recovery in Sept 2018 due to combination of quicker onset of dryer conditions and better grazing management). </a:t>
            </a:r>
            <a:endParaRPr lang="en-AU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1D998F-CBA6-49A1-8DBB-5FB7BB2CF8BD}"/>
              </a:ext>
            </a:extLst>
          </p:cNvPr>
          <p:cNvCxnSpPr>
            <a:cxnSpLocks/>
          </p:cNvCxnSpPr>
          <p:nvPr/>
        </p:nvCxnSpPr>
        <p:spPr>
          <a:xfrm>
            <a:off x="1331640" y="260648"/>
            <a:ext cx="0" cy="864096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DCA0115-7138-44C2-8F26-A774A6039F37}"/>
              </a:ext>
            </a:extLst>
          </p:cNvPr>
          <p:cNvCxnSpPr>
            <a:cxnSpLocks/>
          </p:cNvCxnSpPr>
          <p:nvPr/>
        </p:nvCxnSpPr>
        <p:spPr>
          <a:xfrm>
            <a:off x="5076056" y="260648"/>
            <a:ext cx="0" cy="864096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E854B86-24A1-4144-8D2C-3C7CA0268A07}"/>
              </a:ext>
            </a:extLst>
          </p:cNvPr>
          <p:cNvSpPr/>
          <p:nvPr/>
        </p:nvSpPr>
        <p:spPr>
          <a:xfrm>
            <a:off x="1907704" y="260648"/>
            <a:ext cx="1728163" cy="338437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21728D-8AE0-4F01-89CD-C48F9A09A3CD}"/>
              </a:ext>
            </a:extLst>
          </p:cNvPr>
          <p:cNvSpPr/>
          <p:nvPr/>
        </p:nvSpPr>
        <p:spPr>
          <a:xfrm>
            <a:off x="5228457" y="260648"/>
            <a:ext cx="927720" cy="338437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2B0300-9569-4671-A01F-1121658375AD}"/>
              </a:ext>
            </a:extLst>
          </p:cNvPr>
          <p:cNvSpPr txBox="1"/>
          <p:nvPr/>
        </p:nvSpPr>
        <p:spPr>
          <a:xfrm>
            <a:off x="2079873" y="404664"/>
            <a:ext cx="1267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>
                    <a:lumMod val="50000"/>
                  </a:schemeClr>
                </a:solidFill>
              </a:rPr>
              <a:t>Too Dense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EEB7FD-AC6D-49C5-BFEC-A97913CA6522}"/>
              </a:ext>
            </a:extLst>
          </p:cNvPr>
          <p:cNvSpPr txBox="1"/>
          <p:nvPr/>
        </p:nvSpPr>
        <p:spPr>
          <a:xfrm>
            <a:off x="5218953" y="430531"/>
            <a:ext cx="1267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>
                    <a:lumMod val="50000"/>
                  </a:schemeClr>
                </a:solidFill>
              </a:rPr>
              <a:t>Too Dense</a:t>
            </a:r>
          </a:p>
        </p:txBody>
      </p:sp>
    </p:spTree>
    <p:extLst>
      <p:ext uri="{BB962C8B-B14F-4D97-AF65-F5344CB8AC3E}">
        <p14:creationId xmlns:p14="http://schemas.microsoft.com/office/powerpoint/2010/main" val="27840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6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aul\Documents\Blue Devil\Northern Plains TAG\Ops Plan\Monitoring\Monitoring images June 11\GL5_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722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aul\Documents\Blue Devil\Northern Plains TAG\Ops Plan\Monitoring\Monitoring images May 11\LK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149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374AE9-6351-41C9-91A0-9130135A9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" y="-6474"/>
            <a:ext cx="9140041" cy="4443586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43EC7B5-D5A8-4D03-863F-38820C761A5E}"/>
              </a:ext>
            </a:extLst>
          </p:cNvPr>
          <p:cNvCxnSpPr>
            <a:cxnSpLocks/>
          </p:cNvCxnSpPr>
          <p:nvPr/>
        </p:nvCxnSpPr>
        <p:spPr>
          <a:xfrm>
            <a:off x="1403648" y="188640"/>
            <a:ext cx="0" cy="864096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6038561-B04C-4E7A-907D-51AD193EDC4E}"/>
              </a:ext>
            </a:extLst>
          </p:cNvPr>
          <p:cNvCxnSpPr>
            <a:cxnSpLocks/>
          </p:cNvCxnSpPr>
          <p:nvPr/>
        </p:nvCxnSpPr>
        <p:spPr>
          <a:xfrm>
            <a:off x="5004048" y="188640"/>
            <a:ext cx="0" cy="864096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60669E1-B746-457A-A752-5A75254CDEE7}"/>
              </a:ext>
            </a:extLst>
          </p:cNvPr>
          <p:cNvSpPr/>
          <p:nvPr/>
        </p:nvSpPr>
        <p:spPr>
          <a:xfrm>
            <a:off x="16768" y="4437112"/>
            <a:ext cx="8640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Sum Cover (Native &amp; Exotic) = </a:t>
            </a:r>
            <a:r>
              <a:rPr lang="en-US" dirty="0"/>
              <a:t>Erratic seasonal dynamics driven mostly by exotic annuals.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Even with grazing, system unstable with high amplitude = low resilience</a:t>
            </a:r>
          </a:p>
          <a:p>
            <a:pPr algn="ctr"/>
            <a:r>
              <a:rPr lang="en-US" dirty="0"/>
              <a:t>Requires biomass reduction in most seasons to maintain values  </a:t>
            </a:r>
          </a:p>
        </p:txBody>
      </p:sp>
    </p:spTree>
    <p:extLst>
      <p:ext uri="{BB962C8B-B14F-4D97-AF65-F5344CB8AC3E}">
        <p14:creationId xmlns:p14="http://schemas.microsoft.com/office/powerpoint/2010/main" val="1812508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B9399B-71A4-4282-8A4D-FAFFD40446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92CD65-D6CF-4495-A5F0-187037B11088}"/>
              </a:ext>
            </a:extLst>
          </p:cNvPr>
          <p:cNvSpPr txBox="1"/>
          <p:nvPr/>
        </p:nvSpPr>
        <p:spPr>
          <a:xfrm>
            <a:off x="395536" y="60098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Conservation based grazing regimes (in terms of stocking rates and timing of rests etc.) can achieve similar results in sites </a:t>
            </a:r>
            <a:r>
              <a:rPr lang="en-AU" u="sng" dirty="0">
                <a:solidFill>
                  <a:schemeClr val="bg1"/>
                </a:solidFill>
              </a:rPr>
              <a:t>were there is a long history of grazing and No cropping</a:t>
            </a:r>
          </a:p>
        </p:txBody>
      </p:sp>
      <p:pic>
        <p:nvPicPr>
          <p:cNvPr id="4" name="Picture 3" descr="A yellow flower in the grass&#10;&#10;Description automatically generated">
            <a:extLst>
              <a:ext uri="{FF2B5EF4-FFF2-40B4-BE49-F238E27FC236}">
                <a16:creationId xmlns:a16="http://schemas.microsoft.com/office/drawing/2014/main" id="{67AB87C9-E662-40E7-A39E-FF9617578A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140968"/>
            <a:ext cx="1813322" cy="241776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Picture 4" descr="A plant in a field&#10;&#10;Description automatically generated">
            <a:extLst>
              <a:ext uri="{FF2B5EF4-FFF2-40B4-BE49-F238E27FC236}">
                <a16:creationId xmlns:a16="http://schemas.microsoft.com/office/drawing/2014/main" id="{3A29C0E2-D50B-4ED4-BD5C-8DECF6EAE1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3933055"/>
            <a:ext cx="1706482" cy="227530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6407CB-0769-4319-A8AC-7622F6F0BF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518" y="4421075"/>
            <a:ext cx="1706482" cy="2275309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6385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_2015(s,e).jpg">
            <a:extLst>
              <a:ext uri="{FF2B5EF4-FFF2-40B4-BE49-F238E27FC236}">
                <a16:creationId xmlns:a16="http://schemas.microsoft.com/office/drawing/2014/main" id="{DA1A9BE1-C567-4E73-BFF5-F46905414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918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2A36A2-2576-4BBB-808D-6B2E5303E83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76E5B-816D-4F8E-A6E3-DFD7A77ECB31}"/>
              </a:ext>
            </a:extLst>
          </p:cNvPr>
          <p:cNvSpPr/>
          <p:nvPr/>
        </p:nvSpPr>
        <p:spPr>
          <a:xfrm>
            <a:off x="179512" y="638219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2400" b="1" u="sng" dirty="0">
                <a:solidFill>
                  <a:schemeClr val="bg1"/>
                </a:solidFill>
              </a:rPr>
              <a:t>September 2015</a:t>
            </a:r>
          </a:p>
        </p:txBody>
      </p:sp>
    </p:spTree>
    <p:extLst>
      <p:ext uri="{BB962C8B-B14F-4D97-AF65-F5344CB8AC3E}">
        <p14:creationId xmlns:p14="http://schemas.microsoft.com/office/powerpoint/2010/main" val="1730034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71DB6FC-5A7D-424B-BD27-547DF183D2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07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8C88A5-93A0-4034-94AB-A40821F0E00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1254"/>
            <a:ext cx="9144000" cy="68892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818301-38AA-43D8-9578-73CA43AB305B}"/>
              </a:ext>
            </a:extLst>
          </p:cNvPr>
          <p:cNvSpPr/>
          <p:nvPr/>
        </p:nvSpPr>
        <p:spPr>
          <a:xfrm>
            <a:off x="107504" y="638132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. </a:t>
            </a:r>
            <a:r>
              <a:rPr lang="en-AU" sz="2400" b="1" u="sng" dirty="0">
                <a:solidFill>
                  <a:schemeClr val="bg1"/>
                </a:solidFill>
              </a:rPr>
              <a:t>October 2016</a:t>
            </a:r>
            <a:r>
              <a:rPr lang="en-AU" sz="24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8118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47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10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F93EB4-70FF-41F2-B2D2-B32CA81D48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07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134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684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iwto.org/sites/default/files/images/news/resized%20aus_0.jpg">
            <a:extLst>
              <a:ext uri="{FF2B5EF4-FFF2-40B4-BE49-F238E27FC236}">
                <a16:creationId xmlns:a16="http://schemas.microsoft.com/office/drawing/2014/main" id="{16DA7BA7-35C1-4B3D-8244-A29E8B056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38193" cy="688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FCF31F-1229-4427-B632-29EDCAA6BFC4}"/>
              </a:ext>
            </a:extLst>
          </p:cNvPr>
          <p:cNvSpPr txBox="1"/>
          <p:nvPr/>
        </p:nvSpPr>
        <p:spPr>
          <a:xfrm>
            <a:off x="251520" y="5517232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However, while conservation grazing (if managed well) can maintain values </a:t>
            </a:r>
            <a:r>
              <a:rPr lang="en-AU" sz="2400" u="sng" dirty="0">
                <a:solidFill>
                  <a:schemeClr val="bg1"/>
                </a:solidFill>
              </a:rPr>
              <a:t>in some situations</a:t>
            </a:r>
            <a:r>
              <a:rPr lang="en-AU" sz="2400" dirty="0">
                <a:solidFill>
                  <a:schemeClr val="bg1"/>
                </a:solidFill>
              </a:rPr>
              <a:t>, there are risks and it is unclear if such management can play a role in long term restoration </a:t>
            </a:r>
          </a:p>
        </p:txBody>
      </p:sp>
    </p:spTree>
    <p:extLst>
      <p:ext uri="{BB962C8B-B14F-4D97-AF65-F5344CB8AC3E}">
        <p14:creationId xmlns:p14="http://schemas.microsoft.com/office/powerpoint/2010/main" val="42193339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C0562-7681-4810-9B84-62C632BFF0DE}"/>
              </a:ext>
            </a:extLst>
          </p:cNvPr>
          <p:cNvSpPr txBox="1">
            <a:spLocks/>
          </p:cNvSpPr>
          <p:nvPr/>
        </p:nvSpPr>
        <p:spPr>
          <a:xfrm>
            <a:off x="707257" y="660400"/>
            <a:ext cx="7537151" cy="4352776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b="1" dirty="0">
              <a:solidFill>
                <a:srgbClr val="FF0000"/>
              </a:solidFill>
              <a:latin typeface="Arial Narrow" pitchFamily="34" charset="0"/>
            </a:endParaRPr>
          </a:p>
          <a:p>
            <a:r>
              <a:rPr lang="en-AU" sz="4800" b="1" dirty="0">
                <a:solidFill>
                  <a:srgbClr val="FF0000"/>
                </a:solidFill>
                <a:latin typeface="Arial Narrow" pitchFamily="34" charset="0"/>
              </a:rPr>
              <a:t>Can fire play a role in restoration of grassy ecosystems?</a:t>
            </a:r>
            <a:endParaRPr lang="en-AU" sz="32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82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A3F1B4E-0CD8-4B40-BFA0-DB5C30DEE9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882"/>
            <a:ext cx="9144000" cy="647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71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B009B90-2CDB-47B5-9F2A-C86024628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7524"/>
            <a:ext cx="9144000" cy="564295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F7D803F-DDEA-4B5C-BEB8-3BDDD68FD711}"/>
              </a:ext>
            </a:extLst>
          </p:cNvPr>
          <p:cNvSpPr/>
          <p:nvPr/>
        </p:nvSpPr>
        <p:spPr>
          <a:xfrm>
            <a:off x="0" y="607524"/>
            <a:ext cx="1043608" cy="17413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E91F0C9-4265-423D-9F60-492B80765D8C}"/>
              </a:ext>
            </a:extLst>
          </p:cNvPr>
          <p:cNvSpPr/>
          <p:nvPr/>
        </p:nvSpPr>
        <p:spPr>
          <a:xfrm>
            <a:off x="-21121" y="2375647"/>
            <a:ext cx="1043608" cy="17413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55314-88CC-42FA-885E-49BC666D89F3}"/>
              </a:ext>
            </a:extLst>
          </p:cNvPr>
          <p:cNvSpPr/>
          <p:nvPr/>
        </p:nvSpPr>
        <p:spPr>
          <a:xfrm>
            <a:off x="-25635" y="4143770"/>
            <a:ext cx="1043608" cy="17413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401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3443393"/>
            <a:ext cx="1974895" cy="284623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DF32FD-1525-4F55-BD02-83DD385F1252}"/>
              </a:ext>
            </a:extLst>
          </p:cNvPr>
          <p:cNvSpPr txBox="1"/>
          <p:nvPr/>
        </p:nvSpPr>
        <p:spPr>
          <a:xfrm>
            <a:off x="2843808" y="5013176"/>
            <a:ext cx="6264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The role of disturbance to frequently reduce biomass has long been </a:t>
            </a:r>
            <a:r>
              <a:rPr lang="en-AU" sz="2400" dirty="0" err="1">
                <a:solidFill>
                  <a:schemeClr val="bg1"/>
                </a:solidFill>
              </a:rPr>
              <a:t>recoginsed</a:t>
            </a:r>
            <a:r>
              <a:rPr lang="en-AU" sz="2400" dirty="0">
                <a:solidFill>
                  <a:schemeClr val="bg1"/>
                </a:solidFill>
              </a:rPr>
              <a:t> in grasslands – especially in mesic regions where </a:t>
            </a:r>
            <a:r>
              <a:rPr lang="en-AU" sz="2400" dirty="0" err="1">
                <a:solidFill>
                  <a:schemeClr val="bg1"/>
                </a:solidFill>
              </a:rPr>
              <a:t>Themeda</a:t>
            </a:r>
            <a:r>
              <a:rPr lang="en-AU" sz="2400" dirty="0">
                <a:solidFill>
                  <a:schemeClr val="bg1"/>
                </a:solidFill>
              </a:rPr>
              <a:t> is dominant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37F4A9-C758-484F-94AE-CF984E7B942B}"/>
              </a:ext>
            </a:extLst>
          </p:cNvPr>
          <p:cNvSpPr txBox="1"/>
          <p:nvPr/>
        </p:nvSpPr>
        <p:spPr>
          <a:xfrm>
            <a:off x="539552" y="106711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The ecological benefits of burning are particularly well known</a:t>
            </a:r>
          </a:p>
        </p:txBody>
      </p:sp>
    </p:spTree>
    <p:extLst>
      <p:ext uri="{BB962C8B-B14F-4D97-AF65-F5344CB8AC3E}">
        <p14:creationId xmlns:p14="http://schemas.microsoft.com/office/powerpoint/2010/main" val="418664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34F92639-3E18-413E-8AFB-BABEB26BD9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882"/>
            <a:ext cx="9144000" cy="647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71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5EDD5-0803-4919-862B-43520015BE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441"/>
            <a:ext cx="9144000" cy="60951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D8D1EA-1EBC-4BFD-B877-15A07C1027EC}"/>
              </a:ext>
            </a:extLst>
          </p:cNvPr>
          <p:cNvSpPr txBox="1"/>
          <p:nvPr/>
        </p:nvSpPr>
        <p:spPr>
          <a:xfrm>
            <a:off x="611560" y="548680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Fire stimulates mass growth, flowering and seed production which can lead to seedling regeneration in the following Autumn (if rainfall sufficient)</a:t>
            </a:r>
          </a:p>
        </p:txBody>
      </p:sp>
    </p:spTree>
    <p:extLst>
      <p:ext uri="{BB962C8B-B14F-4D97-AF65-F5344CB8AC3E}">
        <p14:creationId xmlns:p14="http://schemas.microsoft.com/office/powerpoint/2010/main" val="213630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B93F96-89F7-4A3F-B443-AEA7CF7A2E01}"/>
              </a:ext>
            </a:extLst>
          </p:cNvPr>
          <p:cNvSpPr/>
          <p:nvPr/>
        </p:nvSpPr>
        <p:spPr>
          <a:xfrm>
            <a:off x="179512" y="2492896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Regular removal of biomass of dominant lifeforms (grasses) improves light penetration and creates space for a diversity of less competitive inter-tussock species, esp. wildflowers</a:t>
            </a:r>
          </a:p>
        </p:txBody>
      </p:sp>
    </p:spTree>
    <p:extLst>
      <p:ext uri="{BB962C8B-B14F-4D97-AF65-F5344CB8AC3E}">
        <p14:creationId xmlns:p14="http://schemas.microsoft.com/office/powerpoint/2010/main" val="113109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17D63F-7E9D-4605-8012-AF673D97E718}"/>
              </a:ext>
            </a:extLst>
          </p:cNvPr>
          <p:cNvSpPr/>
          <p:nvPr/>
        </p:nvSpPr>
        <p:spPr>
          <a:xfrm>
            <a:off x="359024" y="4941168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Ecological burning based on TEK in North East Victoria – Trial collaborations with TOs, CFA, CMA and Landcare</a:t>
            </a:r>
          </a:p>
          <a:p>
            <a:r>
              <a:rPr lang="en-AU" sz="2400" dirty="0">
                <a:solidFill>
                  <a:schemeClr val="bg1"/>
                </a:solidFill>
              </a:rPr>
              <a:t>Looking at the potential to help “heal” (restore) grassy remnants</a:t>
            </a:r>
          </a:p>
        </p:txBody>
      </p:sp>
    </p:spTree>
    <p:extLst>
      <p:ext uri="{BB962C8B-B14F-4D97-AF65-F5344CB8AC3E}">
        <p14:creationId xmlns:p14="http://schemas.microsoft.com/office/powerpoint/2010/main" val="226454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5695DF-23D0-40C4-A1E4-5FFFDA84CA49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600400" cy="2664296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AA69C1-6164-47A0-8B63-6F8B5B3730CE}"/>
              </a:ext>
            </a:extLst>
          </p:cNvPr>
          <p:cNvSpPr/>
          <p:nvPr/>
        </p:nvSpPr>
        <p:spPr>
          <a:xfrm>
            <a:off x="324334" y="3152874"/>
            <a:ext cx="37981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Clear impact of (Autumn) burning decreasing litter and increasing bare ground by following summer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6A9DEA-E367-4F47-8555-5066483A1077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3600400" cy="2664296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BA90B8-805A-4BF0-8ACB-0714C641CC6F}"/>
              </a:ext>
            </a:extLst>
          </p:cNvPr>
          <p:cNvSpPr/>
          <p:nvPr/>
        </p:nvSpPr>
        <p:spPr>
          <a:xfrm>
            <a:off x="4644008" y="3124398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Indigenous species density has increased under burning by 2016 but further increases limited by dispersal constraints and landscape homogeneity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5D23F0-F72C-4CEF-8BA9-4175FF133BE6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044" y="4307304"/>
            <a:ext cx="3514141" cy="2550696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6A58D9-2C14-426B-9735-24E5DB74FD7F}"/>
              </a:ext>
            </a:extLst>
          </p:cNvPr>
          <p:cNvSpPr/>
          <p:nvPr/>
        </p:nvSpPr>
        <p:spPr>
          <a:xfrm>
            <a:off x="4122502" y="5115460"/>
            <a:ext cx="4139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Overall boost in native richness under burning mostly due to a range of widespread Medium Tussock Grasses</a:t>
            </a:r>
            <a:endParaRPr lang="en-AU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481DD64-8D4A-4978-849A-AEED70E9A511}"/>
              </a:ext>
            </a:extLst>
          </p:cNvPr>
          <p:cNvSpPr/>
          <p:nvPr/>
        </p:nvSpPr>
        <p:spPr>
          <a:xfrm>
            <a:off x="1701614" y="4484963"/>
            <a:ext cx="1043608" cy="12609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276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C8AE80-28E7-4697-8FBE-4CC2CC73AC0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04663"/>
            <a:ext cx="3960440" cy="2859365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9F0590-FCB2-4020-8520-817E8124B17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425619"/>
            <a:ext cx="4032448" cy="2859365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30F8AF-5706-42C3-9B86-AAA8300E23B2}"/>
              </a:ext>
            </a:extLst>
          </p:cNvPr>
          <p:cNvSpPr/>
          <p:nvPr/>
        </p:nvSpPr>
        <p:spPr>
          <a:xfrm>
            <a:off x="460724" y="3264028"/>
            <a:ext cx="4032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Indig</a:t>
            </a:r>
            <a:r>
              <a:rPr lang="en-AU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Tussock Grass %Cover </a:t>
            </a:r>
            <a:r>
              <a:rPr lang="en-AU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showing no impact of (Autumn) burning on the abundance of native grasses by following summer</a:t>
            </a:r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AE42B5-B897-47AE-A89F-47A19D6BA9EF}"/>
              </a:ext>
            </a:extLst>
          </p:cNvPr>
          <p:cNvSpPr/>
          <p:nvPr/>
        </p:nvSpPr>
        <p:spPr>
          <a:xfrm>
            <a:off x="4613895" y="3284984"/>
            <a:ext cx="40324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Exotic MTG %Cover </a:t>
            </a:r>
            <a:r>
              <a:rPr lang="en-US" dirty="0"/>
              <a:t>showing the significant impact of burning reducing the abundance of annual exotic grasses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DEB3EE-27F4-445B-8131-FEA11D9AAE8C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69" y="4304705"/>
            <a:ext cx="3888407" cy="2436663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8D1C93-3AEA-4009-9FBE-86EECD47C362}"/>
              </a:ext>
            </a:extLst>
          </p:cNvPr>
          <p:cNvSpPr/>
          <p:nvPr/>
        </p:nvSpPr>
        <p:spPr>
          <a:xfrm>
            <a:off x="4644008" y="4414441"/>
            <a:ext cx="40324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Abundance of Large Quaking Grass showing dramatic seasonal trends and reduction due to burning (low numbers in 2017 possibly due to dry conditions and/or lateness of assessment)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9400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891261-723A-4FFE-9C5E-9DCDC1C2CF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5312" y="255071"/>
            <a:ext cx="3240361" cy="2575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0854ED-9E3F-45BD-852F-7C2D164ECA98}"/>
              </a:ext>
            </a:extLst>
          </p:cNvPr>
          <p:cNvSpPr txBox="1"/>
          <p:nvPr/>
        </p:nvSpPr>
        <p:spPr>
          <a:xfrm>
            <a:off x="6948264" y="196305"/>
            <a:ext cx="21633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Bare Ground (%C) increased by burning (esp. if in successive years) via removal of litter and above ground biomass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7A932-C8E3-44F8-A79E-8CEBFE0021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7428" y="3052357"/>
            <a:ext cx="3258245" cy="2641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5CE018-37B0-47AA-BEE5-42D35278291B}"/>
              </a:ext>
            </a:extLst>
          </p:cNvPr>
          <p:cNvSpPr txBox="1"/>
          <p:nvPr/>
        </p:nvSpPr>
        <p:spPr>
          <a:xfrm>
            <a:off x="6948265" y="3052357"/>
            <a:ext cx="21957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Exotic annual grass (%C &amp; richness) decreased by burning, although effect not present during drought (1994)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49407E-7A48-424B-BAF1-1614DAD02E97}"/>
              </a:ext>
            </a:extLst>
          </p:cNvPr>
          <p:cNvSpPr/>
          <p:nvPr/>
        </p:nvSpPr>
        <p:spPr>
          <a:xfrm>
            <a:off x="169019" y="5738365"/>
            <a:ext cx="8942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Burning did not significantly change the richness of the native flora throughout experiment. </a:t>
            </a:r>
          </a:p>
          <a:p>
            <a:r>
              <a:rPr lang="en-US" u="sng" dirty="0"/>
              <a:t>Although continuous burning did result in the lowest richness levels (lots of annual plants?)</a:t>
            </a:r>
            <a:endParaRPr lang="en-AU" u="sng" dirty="0"/>
          </a:p>
        </p:txBody>
      </p:sp>
      <p:pic>
        <p:nvPicPr>
          <p:cNvPr id="7" name="Picture 6" descr="A group of people in a field&#10;&#10;Description automatically generated">
            <a:extLst>
              <a:ext uri="{FF2B5EF4-FFF2-40B4-BE49-F238E27FC236}">
                <a16:creationId xmlns:a16="http://schemas.microsoft.com/office/drawing/2014/main" id="{46BDE5EC-A523-45DD-9249-17F8B7D5B7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998" y="255071"/>
            <a:ext cx="3474720" cy="5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0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Paul\Documents\Blue Devil\Northern Plains TAG\Ops Plan\Burning\IMG_2073 s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6434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Paul\Documents\Blue Devil\Northern Plains TAG\Ops Plan\Burning\IMG_2100 s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899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343" y="2348880"/>
            <a:ext cx="1697355" cy="2263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1001" y="1035116"/>
            <a:ext cx="5038956" cy="369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58558" y="2867807"/>
            <a:ext cx="1876418" cy="2206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021" y="116632"/>
            <a:ext cx="2005980" cy="20844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100EA7-6032-487F-9632-A0C2F919F6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1000" y="2482941"/>
            <a:ext cx="2323168" cy="22114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8C6D89-747B-4FF4-8AE6-3E44540AD009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229" y="4722904"/>
            <a:ext cx="2323168" cy="20844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3BDAAD-70D8-4080-9990-252F91359A42}"/>
              </a:ext>
            </a:extLst>
          </p:cNvPr>
          <p:cNvSpPr txBox="1"/>
          <p:nvPr/>
        </p:nvSpPr>
        <p:spPr>
          <a:xfrm>
            <a:off x="2308753" y="460876"/>
            <a:ext cx="1080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0" dirty="0">
                <a:solidFill>
                  <a:schemeClr val="bg1"/>
                </a:solidFill>
                <a:sym typeface="Wingdings" panose="05000000000000000000" pitchFamily="2" charset="2"/>
              </a:rPr>
              <a:t></a:t>
            </a:r>
            <a:endParaRPr lang="en-AU" sz="8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F7F4E2-BC48-47D7-8B6A-7618352BF122}"/>
              </a:ext>
            </a:extLst>
          </p:cNvPr>
          <p:cNvSpPr txBox="1"/>
          <p:nvPr/>
        </p:nvSpPr>
        <p:spPr>
          <a:xfrm>
            <a:off x="1147169" y="2881503"/>
            <a:ext cx="1080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0" dirty="0">
                <a:solidFill>
                  <a:schemeClr val="bg1"/>
                </a:solidFill>
                <a:sym typeface="Wingdings" panose="05000000000000000000" pitchFamily="2" charset="2"/>
              </a:rPr>
              <a:t></a:t>
            </a:r>
            <a:endParaRPr lang="en-AU" sz="8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D2CECF-064E-431B-8C17-2BEAC3A44610}"/>
              </a:ext>
            </a:extLst>
          </p:cNvPr>
          <p:cNvSpPr txBox="1"/>
          <p:nvPr/>
        </p:nvSpPr>
        <p:spPr>
          <a:xfrm>
            <a:off x="4233269" y="2926927"/>
            <a:ext cx="1080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0" dirty="0">
                <a:solidFill>
                  <a:schemeClr val="bg1"/>
                </a:solidFill>
                <a:sym typeface="Wingdings" panose="05000000000000000000" pitchFamily="2" charset="2"/>
              </a:rPr>
              <a:t></a:t>
            </a:r>
            <a:endParaRPr lang="en-AU" sz="80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C0F15E-99C3-40F1-A71D-288F746E64D3}"/>
              </a:ext>
            </a:extLst>
          </p:cNvPr>
          <p:cNvSpPr txBox="1"/>
          <p:nvPr/>
        </p:nvSpPr>
        <p:spPr>
          <a:xfrm>
            <a:off x="2308753" y="5103386"/>
            <a:ext cx="1080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0" dirty="0">
                <a:solidFill>
                  <a:schemeClr val="bg1"/>
                </a:solidFill>
                <a:sym typeface="Wingdings" panose="05000000000000000000" pitchFamily="2" charset="2"/>
              </a:rPr>
              <a:t></a:t>
            </a:r>
            <a:endParaRPr lang="en-AU" sz="80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118A6E-1AFD-4ED0-AF12-FB4ECC01CFCC}"/>
              </a:ext>
            </a:extLst>
          </p:cNvPr>
          <p:cNvSpPr txBox="1"/>
          <p:nvPr/>
        </p:nvSpPr>
        <p:spPr>
          <a:xfrm>
            <a:off x="4853120" y="1089347"/>
            <a:ext cx="1080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0" dirty="0">
                <a:solidFill>
                  <a:schemeClr val="bg1"/>
                </a:solidFill>
                <a:sym typeface="Wingdings" panose="05000000000000000000" pitchFamily="2" charset="2"/>
              </a:rPr>
              <a:t>?</a:t>
            </a:r>
            <a:endParaRPr lang="en-AU" sz="80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89C2AA-55C3-4D27-A74E-15CE124B4ECE}"/>
              </a:ext>
            </a:extLst>
          </p:cNvPr>
          <p:cNvSpPr txBox="1"/>
          <p:nvPr/>
        </p:nvSpPr>
        <p:spPr>
          <a:xfrm>
            <a:off x="7550088" y="1143580"/>
            <a:ext cx="1080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0" dirty="0">
                <a:solidFill>
                  <a:schemeClr val="bg1"/>
                </a:solidFill>
                <a:sym typeface="Wingdings" panose="05000000000000000000" pitchFamily="2" charset="2"/>
              </a:rPr>
              <a:t>?</a:t>
            </a:r>
            <a:endParaRPr lang="en-AU" sz="80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AE928F-5D8D-47E8-B71A-5E077B1DE5CA}"/>
              </a:ext>
            </a:extLst>
          </p:cNvPr>
          <p:cNvSpPr txBox="1"/>
          <p:nvPr/>
        </p:nvSpPr>
        <p:spPr>
          <a:xfrm>
            <a:off x="7157537" y="3309276"/>
            <a:ext cx="1080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0" dirty="0">
                <a:solidFill>
                  <a:schemeClr val="bg1"/>
                </a:solidFill>
                <a:sym typeface="Wingdings" panose="05000000000000000000" pitchFamily="2" charset="2"/>
              </a:rPr>
              <a:t>?</a:t>
            </a:r>
            <a:endParaRPr lang="en-AU" sz="8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C6975-75B3-4F57-AA51-F820E67D16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1921" y="5005867"/>
            <a:ext cx="3442682" cy="14457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D190DDC-7062-4DDE-AEBB-D73212828E79}"/>
              </a:ext>
            </a:extLst>
          </p:cNvPr>
          <p:cNvSpPr txBox="1"/>
          <p:nvPr/>
        </p:nvSpPr>
        <p:spPr>
          <a:xfrm>
            <a:off x="5933240" y="4972331"/>
            <a:ext cx="1080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0" dirty="0">
                <a:solidFill>
                  <a:schemeClr val="bg1"/>
                </a:solidFill>
                <a:sym typeface="Wingdings" panose="05000000000000000000" pitchFamily="2" charset="2"/>
              </a:rPr>
              <a:t>?</a:t>
            </a:r>
            <a:endParaRPr lang="en-AU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5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/>
      <p:bldP spid="15" grpId="0"/>
      <p:bldP spid="16" grpId="0"/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A85A2E-34A6-4861-92E0-A479FC122C31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6"/>
            <a:ext cx="9144000" cy="6857603"/>
          </a:xfrm>
          <a:prstGeom prst="rect">
            <a:avLst/>
          </a:prstGeom>
          <a:noFill/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E3D5AF45-33F3-434D-9451-582F510C2C8C}"/>
              </a:ext>
            </a:extLst>
          </p:cNvPr>
          <p:cNvSpPr/>
          <p:nvPr/>
        </p:nvSpPr>
        <p:spPr>
          <a:xfrm rot="12747407">
            <a:off x="1536003" y="1986370"/>
            <a:ext cx="3457267" cy="1767893"/>
          </a:xfrm>
          <a:prstGeom prst="rightArrow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240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0F766D-8F8F-44BE-99F6-9A50B6E6E241}"/>
              </a:ext>
            </a:extLst>
          </p:cNvPr>
          <p:cNvSpPr/>
          <p:nvPr/>
        </p:nvSpPr>
        <p:spPr>
          <a:xfrm>
            <a:off x="179512" y="6211669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/>
              <a:t>Goulburn River &amp; Nine Mile or </a:t>
            </a:r>
            <a:r>
              <a:rPr lang="en-AU" b="1" dirty="0" err="1"/>
              <a:t>Pranjip</a:t>
            </a:r>
            <a:r>
              <a:rPr lang="en-AU" b="1" dirty="0"/>
              <a:t> Creek. GOULB 22, Arcadia -- </a:t>
            </a:r>
            <a:r>
              <a:rPr lang="en-AU" b="1" dirty="0" err="1"/>
              <a:t>Bunganail</a:t>
            </a:r>
            <a:r>
              <a:rPr lang="en-AU" b="1" dirty="0"/>
              <a:t> -- Dargalong -- </a:t>
            </a:r>
            <a:r>
              <a:rPr lang="en-AU" b="1" dirty="0" err="1"/>
              <a:t>Molka</a:t>
            </a:r>
            <a:r>
              <a:rPr lang="en-AU" b="1" dirty="0"/>
              <a:t> [microform]. 1851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BDF978-1E5D-4461-A888-069B33BEFD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1" y="260648"/>
            <a:ext cx="7772567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330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375" y="3545475"/>
            <a:ext cx="3781331" cy="2992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D63EF0-BE00-4A30-A5D9-1D223A41096A}"/>
              </a:ext>
            </a:extLst>
          </p:cNvPr>
          <p:cNvSpPr txBox="1"/>
          <p:nvPr/>
        </p:nvSpPr>
        <p:spPr>
          <a:xfrm>
            <a:off x="4355976" y="116632"/>
            <a:ext cx="4606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Further improvements with the reintroduction of forbs and other wildflowers to maintain sparse native grasses (</a:t>
            </a:r>
            <a:r>
              <a:rPr lang="en-AU" dirty="0" err="1"/>
              <a:t>inc.</a:t>
            </a:r>
            <a:r>
              <a:rPr lang="en-AU" dirty="0"/>
              <a:t> stability)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E3E27A-2135-45B3-A80C-C250666BC04E}"/>
              </a:ext>
            </a:extLst>
          </p:cNvPr>
          <p:cNvSpPr txBox="1"/>
          <p:nvPr/>
        </p:nvSpPr>
        <p:spPr>
          <a:xfrm>
            <a:off x="441691" y="5337176"/>
            <a:ext cx="4850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Frequent burning could expedite transition by reducing exotic annuals and boosting remaining native perennials</a:t>
            </a:r>
            <a:endParaRPr lang="en-AU" u="sng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CEB778-F5B7-4083-8F84-EBCEEED5B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32" y="1958478"/>
            <a:ext cx="4221767" cy="31683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361717-A977-4BFF-9E5C-5E0B6BB8CF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914" y="116632"/>
            <a:ext cx="3989373" cy="299203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544D11B-9A0C-46FB-B5D9-514643826C26}"/>
              </a:ext>
            </a:extLst>
          </p:cNvPr>
          <p:cNvSpPr/>
          <p:nvPr/>
        </p:nvSpPr>
        <p:spPr>
          <a:xfrm rot="12747407">
            <a:off x="1012288" y="2364924"/>
            <a:ext cx="7538735" cy="1767893"/>
          </a:xfrm>
          <a:prstGeom prst="rightArrow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BAA931-72AC-4F82-B60F-AB7635092768}"/>
              </a:ext>
            </a:extLst>
          </p:cNvPr>
          <p:cNvSpPr txBox="1"/>
          <p:nvPr/>
        </p:nvSpPr>
        <p:spPr>
          <a:xfrm>
            <a:off x="379800" y="2430133"/>
            <a:ext cx="776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EE0EB2-DC76-49AF-B018-4C2374182315}"/>
              </a:ext>
            </a:extLst>
          </p:cNvPr>
          <p:cNvSpPr txBox="1"/>
          <p:nvPr/>
        </p:nvSpPr>
        <p:spPr>
          <a:xfrm>
            <a:off x="2674374" y="4480499"/>
            <a:ext cx="776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S3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D4264C-81F0-4F2E-A9CB-8FBFA40A7036}"/>
              </a:ext>
            </a:extLst>
          </p:cNvPr>
          <p:cNvSpPr txBox="1"/>
          <p:nvPr/>
        </p:nvSpPr>
        <p:spPr>
          <a:xfrm>
            <a:off x="5436096" y="5891174"/>
            <a:ext cx="776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S4</a:t>
            </a:r>
          </a:p>
        </p:txBody>
      </p:sp>
    </p:spTree>
    <p:extLst>
      <p:ext uri="{BB962C8B-B14F-4D97-AF65-F5344CB8AC3E}">
        <p14:creationId xmlns:p14="http://schemas.microsoft.com/office/powerpoint/2010/main" val="156888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43D816-7A2D-4C9B-A74F-C1F187173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08531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B90D601-1E9E-4BAC-8444-D998D217EB45}"/>
              </a:ext>
            </a:extLst>
          </p:cNvPr>
          <p:cNvCxnSpPr>
            <a:cxnSpLocks/>
          </p:cNvCxnSpPr>
          <p:nvPr/>
        </p:nvCxnSpPr>
        <p:spPr>
          <a:xfrm>
            <a:off x="1331640" y="260648"/>
            <a:ext cx="0" cy="864096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96D9389-0861-4451-8805-6F15A8B84743}"/>
              </a:ext>
            </a:extLst>
          </p:cNvPr>
          <p:cNvCxnSpPr>
            <a:cxnSpLocks/>
          </p:cNvCxnSpPr>
          <p:nvPr/>
        </p:nvCxnSpPr>
        <p:spPr>
          <a:xfrm>
            <a:off x="5292080" y="260648"/>
            <a:ext cx="0" cy="864096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ED8C0FA-C35F-4781-BEB2-20A3CB7FD7DE}"/>
              </a:ext>
            </a:extLst>
          </p:cNvPr>
          <p:cNvSpPr/>
          <p:nvPr/>
        </p:nvSpPr>
        <p:spPr>
          <a:xfrm>
            <a:off x="251520" y="4293096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Native Sum Cover (ADJ) =</a:t>
            </a:r>
            <a:r>
              <a:rPr lang="en-US" dirty="0"/>
              <a:t> hypothetical elimination of exotic species (mostly annuals) using fire and increase in native forbs by 50% (perennial and annual) which combined reduces cover of native grasses by 50%; </a:t>
            </a:r>
          </a:p>
          <a:p>
            <a:endParaRPr lang="en-US" dirty="0"/>
          </a:p>
          <a:p>
            <a:r>
              <a:rPr lang="en-US" dirty="0"/>
              <a:t>Under this </a:t>
            </a:r>
            <a:r>
              <a:rPr lang="en-US" u="sng" dirty="0"/>
              <a:t>restoration scenario </a:t>
            </a:r>
            <a:r>
              <a:rPr lang="en-US" dirty="0"/>
              <a:t>– once new, less unstable and more resilient state achieved, biomass reduction would need to be less intense and less often;</a:t>
            </a:r>
          </a:p>
          <a:p>
            <a:endParaRPr lang="en-US" dirty="0"/>
          </a:p>
          <a:p>
            <a:r>
              <a:rPr lang="en-US" dirty="0"/>
              <a:t>Note: Only really possible on non-friable, reddish clay loam soils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633357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B4F27-491A-497E-B765-F7409C25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516A1-4B91-428C-B17D-B8D3E214C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1600200"/>
            <a:ext cx="8324850" cy="4525963"/>
          </a:xfrm>
        </p:spPr>
        <p:txBody>
          <a:bodyPr>
            <a:normAutofit fontScale="85000" lnSpcReduction="20000"/>
          </a:bodyPr>
          <a:lstStyle/>
          <a:p>
            <a:r>
              <a:rPr lang="en-AU" dirty="0"/>
              <a:t>Mesic grassy ecosystems once widespread;</a:t>
            </a:r>
          </a:p>
          <a:p>
            <a:r>
              <a:rPr lang="en-AU" dirty="0"/>
              <a:t>Grassland distribution linked to freq. human fire; </a:t>
            </a:r>
          </a:p>
          <a:p>
            <a:r>
              <a:rPr lang="en-AU" dirty="0"/>
              <a:t>Now all but gone and rare remnants highly modified and CR;</a:t>
            </a:r>
          </a:p>
          <a:p>
            <a:r>
              <a:rPr lang="en-AU" dirty="0"/>
              <a:t>Land use change = massive &gt; grasses and loss of other species;</a:t>
            </a:r>
          </a:p>
          <a:p>
            <a:r>
              <a:rPr lang="en-AU" dirty="0"/>
              <a:t>Unstable system requires intensive management and increased risk of extinctions;</a:t>
            </a:r>
          </a:p>
          <a:p>
            <a:r>
              <a:rPr lang="en-AU" dirty="0"/>
              <a:t>Potential role for fire to reduce grass dominance &amp; quickly transition into a better state when combined with forb reintroductions.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0841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urniture, mat&#10;&#10;Description automatically generated">
            <a:extLst>
              <a:ext uri="{FF2B5EF4-FFF2-40B4-BE49-F238E27FC236}">
                <a16:creationId xmlns:a16="http://schemas.microsoft.com/office/drawing/2014/main" id="{22BD4977-F322-4511-B3F1-745B18D389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707"/>
            <a:ext cx="9144000" cy="647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77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3F681E38-29BE-42BE-A751-5559177945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842"/>
            <a:ext cx="9144000" cy="64703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91BB72-56F9-4812-BF00-22EEEE9E6EC4}"/>
              </a:ext>
            </a:extLst>
          </p:cNvPr>
          <p:cNvSpPr/>
          <p:nvPr/>
        </p:nvSpPr>
        <p:spPr>
          <a:xfrm>
            <a:off x="4499992" y="55172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Parishes of </a:t>
            </a:r>
            <a:r>
              <a:rPr lang="en-US" dirty="0" err="1">
                <a:solidFill>
                  <a:schemeClr val="bg1"/>
                </a:solidFill>
              </a:rPr>
              <a:t>Dargalong</a:t>
            </a:r>
            <a:r>
              <a:rPr lang="en-US" dirty="0">
                <a:solidFill>
                  <a:schemeClr val="bg1"/>
                </a:solidFill>
              </a:rPr>
              <a:t> &amp; </a:t>
            </a:r>
            <a:r>
              <a:rPr lang="en-US" dirty="0" err="1">
                <a:solidFill>
                  <a:schemeClr val="bg1"/>
                </a:solidFill>
              </a:rPr>
              <a:t>Molka</a:t>
            </a:r>
            <a:r>
              <a:rPr lang="en-US" dirty="0">
                <a:solidFill>
                  <a:schemeClr val="bg1"/>
                </a:solidFill>
              </a:rPr>
              <a:t>, Murray District [cartographic material] / surveyed by John Downey, Contract Surveyor, July 1863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198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F9923C4-1677-4262-8D54-4118EBAB06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842"/>
            <a:ext cx="9144000" cy="64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95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821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1219</Words>
  <Application>Microsoft Office PowerPoint</Application>
  <PresentationFormat>On-screen Show (4:3)</PresentationFormat>
  <Paragraphs>93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Arial Narrow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Foreman</dc:creator>
  <cp:lastModifiedBy>Barbara Moss</cp:lastModifiedBy>
  <cp:revision>263</cp:revision>
  <cp:lastPrinted>2015-11-27T04:56:32Z</cp:lastPrinted>
  <dcterms:created xsi:type="dcterms:W3CDTF">2015-01-14T00:52:40Z</dcterms:created>
  <dcterms:modified xsi:type="dcterms:W3CDTF">2019-07-09T06:18:07Z</dcterms:modified>
</cp:coreProperties>
</file>